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65" r:id="rId2"/>
    <p:sldId id="284" r:id="rId3"/>
    <p:sldId id="273" r:id="rId4"/>
    <p:sldId id="274" r:id="rId5"/>
    <p:sldId id="285" r:id="rId6"/>
    <p:sldId id="283" r:id="rId7"/>
    <p:sldId id="280" r:id="rId8"/>
    <p:sldId id="264" r:id="rId9"/>
    <p:sldId id="267" r:id="rId10"/>
    <p:sldId id="266" r:id="rId11"/>
    <p:sldId id="268" r:id="rId12"/>
    <p:sldId id="271" r:id="rId13"/>
    <p:sldId id="272" r:id="rId14"/>
    <p:sldId id="257" r:id="rId15"/>
    <p:sldId id="275" r:id="rId16"/>
    <p:sldId id="286" r:id="rId17"/>
    <p:sldId id="287" r:id="rId18"/>
    <p:sldId id="258" r:id="rId19"/>
    <p:sldId id="259" r:id="rId20"/>
    <p:sldId id="269" r:id="rId21"/>
    <p:sldId id="260" r:id="rId22"/>
    <p:sldId id="261" r:id="rId23"/>
    <p:sldId id="270" r:id="rId24"/>
    <p:sldId id="276" r:id="rId25"/>
    <p:sldId id="277" r:id="rId26"/>
    <p:sldId id="281" r:id="rId27"/>
    <p:sldId id="290" r:id="rId28"/>
    <p:sldId id="294" r:id="rId29"/>
    <p:sldId id="293" r:id="rId30"/>
    <p:sldId id="291" r:id="rId31"/>
    <p:sldId id="292" r:id="rId32"/>
    <p:sldId id="282" r:id="rId33"/>
    <p:sldId id="288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278" r:id="rId47"/>
    <p:sldId id="27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8E267EA-C583-6B43-B347-69D6E62D2A13}">
          <p14:sldIdLst>
            <p14:sldId id="265"/>
            <p14:sldId id="284"/>
            <p14:sldId id="273"/>
            <p14:sldId id="274"/>
            <p14:sldId id="285"/>
            <p14:sldId id="283"/>
            <p14:sldId id="280"/>
          </p14:sldIdLst>
        </p14:section>
        <p14:section name="The web" id="{F7C01398-D02F-1D41-8E0A-6722AC292F16}">
          <p14:sldIdLst>
            <p14:sldId id="264"/>
            <p14:sldId id="267"/>
            <p14:sldId id="266"/>
            <p14:sldId id="268"/>
            <p14:sldId id="271"/>
            <p14:sldId id="272"/>
          </p14:sldIdLst>
        </p14:section>
        <p14:section name="documentation" id="{31605F29-1FC0-BE4D-A175-D1084E59028B}">
          <p14:sldIdLst>
            <p14:sldId id="257"/>
            <p14:sldId id="275"/>
            <p14:sldId id="286"/>
            <p14:sldId id="287"/>
            <p14:sldId id="258"/>
          </p14:sldIdLst>
        </p14:section>
        <p14:section name="running cloudy" id="{4F4BB0C2-832E-4445-8ADC-96CD9D48AE5C}">
          <p14:sldIdLst>
            <p14:sldId id="259"/>
          </p14:sldIdLst>
        </p14:section>
        <p14:section name="setting up  simulation" id="{337A31E1-0963-0147-AAA7-FACFE9380AE3}">
          <p14:sldIdLst>
            <p14:sldId id="269"/>
            <p14:sldId id="260"/>
            <p14:sldId id="261"/>
            <p14:sldId id="270"/>
            <p14:sldId id="276"/>
            <p14:sldId id="277"/>
            <p14:sldId id="281"/>
            <p14:sldId id="290"/>
            <p14:sldId id="294"/>
            <p14:sldId id="293"/>
            <p14:sldId id="291"/>
            <p14:sldId id="292"/>
            <p14:sldId id="282"/>
            <p14:sldId id="288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87" autoAdjust="0"/>
    <p:restoredTop sz="86409" autoAdjust="0"/>
  </p:normalViewPr>
  <p:slideViewPr>
    <p:cSldViewPr snapToGrid="0" snapToObjects="1">
      <p:cViewPr varScale="1">
        <p:scale>
          <a:sx n="75" d="100"/>
          <a:sy n="75" d="100"/>
        </p:scale>
        <p:origin x="-96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D5D3-ECAA-9648-8FB1-A242A5F9B40C}" type="datetimeFigureOut">
              <a:rPr lang="en-US" smtClean="0"/>
              <a:t>11/4/14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01BB-264E-6148-9937-0CFECAAFC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8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1F11-61E2-1C4E-A904-ECFF02709C3F}" type="datetimeFigureOut">
              <a:rPr lang="en-US" smtClean="0"/>
              <a:t>11/4/14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1283E-D119-2E45-847C-6D3956FB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42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5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cartoon of cylinder viewed edge on, ray through it, </a:t>
            </a:r>
            <a:r>
              <a:rPr lang="en-US" smtClean="0"/>
              <a:t>limb brightening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7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Predicted spectrum</a:t>
            </a:r>
          </a:p>
          <a:p>
            <a:r>
              <a:rPr lang="en-US" dirty="0" smtClean="0"/>
              <a:t>Lots of emission lines</a:t>
            </a:r>
          </a:p>
          <a:p>
            <a:r>
              <a:rPr lang="en-US" dirty="0" smtClean="0"/>
              <a:t>PAH emission</a:t>
            </a:r>
          </a:p>
          <a:p>
            <a:r>
              <a:rPr lang="en-US" dirty="0" smtClean="0"/>
              <a:t>Thermal dust emission</a:t>
            </a:r>
          </a:p>
          <a:p>
            <a:endParaRPr lang="en-US" dirty="0" smtClean="0"/>
          </a:p>
          <a:p>
            <a:r>
              <a:rPr lang="en-US" dirty="0" smtClean="0"/>
              <a:t>From study of spectra</a:t>
            </a:r>
          </a:p>
          <a:p>
            <a:r>
              <a:rPr lang="en-US" dirty="0" smtClean="0"/>
              <a:t>Find abundances, -&gt; dust survives in ionized gas because Al, </a:t>
            </a:r>
            <a:r>
              <a:rPr lang="en-US" dirty="0" err="1" smtClean="0"/>
              <a:t>Ca</a:t>
            </a:r>
            <a:r>
              <a:rPr lang="en-US" dirty="0" smtClean="0"/>
              <a:t>, Fe, Si abundances are depleted  (PAHs are destroyed)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C5676-8E3D-4FA7-A16E-768B4979119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58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</a:t>
            </a:r>
            <a:r>
              <a:rPr lang="en-US" baseline="0" dirty="0" smtClean="0"/>
              <a:t> sets a heating rate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Three temperatures possible but only two are stable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C5676-8E3D-4FA7-A16E-768B4979119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8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8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75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cartoon of cylinder viewed edge on, ray through it, </a:t>
            </a:r>
            <a:r>
              <a:rPr lang="en-US" smtClean="0"/>
              <a:t>limb brightening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7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information</a:t>
            </a:r>
            <a:r>
              <a:rPr lang="en-US" baseline="0" dirty="0" smtClean="0"/>
              <a:t> about Cloudy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5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19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download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7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8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8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4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99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283E-D119-2E45-847C-6D3956FBF8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92350-E601-BD4A-87D4-8A8C3CEF1A1A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F2766-5D0B-104D-A70C-6955D22EA33A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1238" y="114300"/>
            <a:ext cx="1966912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14300"/>
            <a:ext cx="5748338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0906B-F27A-B840-9FF8-BE0B2B23CF78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86924-8348-B44D-B8BC-01ED80BC99C4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2ADF0-193C-9E49-B6AD-365C5299C624}" type="datetime1">
              <a:rPr lang="en-US" smtClean="0"/>
              <a:t>11/4/14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2950" y="16764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FF4EC-CB74-0148-8110-548B2B12DE6B}" type="datetime1">
              <a:rPr lang="en-US" smtClean="0"/>
              <a:t>11/4/14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5C433-A512-8A42-A48A-36DD7B00675A}" type="datetime1">
              <a:rPr lang="en-US" smtClean="0"/>
              <a:t>11/4/14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58B5A-2A07-F14F-8C2E-45373904FE7B}" type="datetime1">
              <a:rPr lang="en-US" smtClean="0"/>
              <a:t>11/4/14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68A54-914E-4145-AC35-AB3020C17C5B}" type="datetime1">
              <a:rPr lang="en-US" smtClean="0"/>
              <a:t>11/4/14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FC64B-AFF3-B646-8D85-2C5722B6EFD7}" type="datetime1">
              <a:rPr lang="en-US" smtClean="0"/>
              <a:t>11/4/14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553DE-7479-304B-A31B-FA7B089AA4FD}" type="datetime1">
              <a:rPr lang="en-US" smtClean="0"/>
              <a:t>11/4/14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 Cloudy workshop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fld id="{87F7AE34-C6DD-9F4D-B5E8-57BE8188C585}" type="datetime1">
              <a:rPr lang="en-US" smtClean="0"/>
              <a:t>11/4/14</a:t>
            </a:fld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100" b="0" smtClean="0"/>
            </a:lvl1pPr>
          </a:lstStyle>
          <a:p>
            <a:r>
              <a:rPr lang="en-US" dirty="0" smtClean="0"/>
              <a:t>2014 Cloudy workshop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r>
              <a:rPr lang="en-US" dirty="0" smtClean="0"/>
              <a:t>Gary J. Ferland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43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6764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295400"/>
            <a:ext cx="8077200" cy="76200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tint val="4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343935" y="64973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763" y="1441201"/>
            <a:ext cx="8417186" cy="4940521"/>
          </a:xfrm>
        </p:spPr>
        <p:txBody>
          <a:bodyPr/>
          <a:lstStyle/>
          <a:p>
            <a:r>
              <a:rPr lang="en-US" dirty="0" smtClean="0"/>
              <a:t>Accurate simulation of physical processes at the atomic &amp; molecular level</a:t>
            </a:r>
          </a:p>
          <a:p>
            <a:pPr lvl="1"/>
            <a:r>
              <a:rPr lang="en-US" dirty="0" smtClean="0"/>
              <a:t>“universal fitting formulae” to atomic processes fail when used outside realm of validity, and are not used</a:t>
            </a:r>
          </a:p>
          <a:p>
            <a:r>
              <a:rPr lang="en-US" dirty="0" smtClean="0"/>
              <a:t>Assumptions:  </a:t>
            </a:r>
          </a:p>
          <a:p>
            <a:pPr lvl="1"/>
            <a:r>
              <a:rPr lang="en-US" dirty="0" smtClean="0"/>
              <a:t>energy is conserved</a:t>
            </a:r>
          </a:p>
          <a:p>
            <a:pPr lvl="1"/>
            <a:r>
              <a:rPr lang="en-US" dirty="0" smtClean="0"/>
              <a:t>(usually) atomic processes have reached steady state</a:t>
            </a:r>
          </a:p>
          <a:p>
            <a:r>
              <a:rPr lang="en-US" dirty="0" smtClean="0"/>
              <a:t>Limits:</a:t>
            </a:r>
          </a:p>
          <a:p>
            <a:pPr lvl="1"/>
            <a:r>
              <a:rPr lang="en-US" dirty="0" smtClean="0"/>
              <a:t>Kinetic temperature 2.7 K &lt; T &lt; 10</a:t>
            </a:r>
            <a:r>
              <a:rPr lang="en-US" baseline="30000" dirty="0" smtClean="0"/>
              <a:t>10</a:t>
            </a:r>
            <a:r>
              <a:rPr lang="en-US" dirty="0" smtClean="0"/>
              <a:t> K</a:t>
            </a:r>
          </a:p>
          <a:p>
            <a:pPr lvl="1"/>
            <a:r>
              <a:rPr lang="en-US" dirty="0" smtClean="0"/>
              <a:t>No limits to density (low density limit, LTE, STE)</a:t>
            </a:r>
          </a:p>
          <a:p>
            <a:pPr lvl="1"/>
            <a:r>
              <a:rPr lang="en-US" dirty="0" smtClean="0"/>
              <a:t>Radiation field 10 m to 100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0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Cloudy workshop</a:t>
            </a:r>
            <a:endParaRPr lang="en-US"/>
          </a:p>
        </p:txBody>
      </p:sp>
      <p:pic>
        <p:nvPicPr>
          <p:cNvPr id="5" name="Picture 4" descr="StepByStep – Cloudy – Tr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1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9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loudy – Tr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7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810" y="6483267"/>
            <a:ext cx="253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</a:t>
            </a:r>
            <a:r>
              <a:rPr lang="en-US" dirty="0" smtClean="0"/>
              <a:t>/</a:t>
            </a:r>
            <a:r>
              <a:rPr lang="en-US" dirty="0" err="1" smtClean="0"/>
              <a:t>www.nublado.org</a:t>
            </a:r>
            <a:r>
              <a:rPr lang="en-US" dirty="0"/>
              <a:t>/</a:t>
            </a:r>
          </a:p>
        </p:txBody>
      </p:sp>
      <p:sp>
        <p:nvSpPr>
          <p:cNvPr id="2" name="Right Arrow 1"/>
          <p:cNvSpPr/>
          <p:nvPr/>
        </p:nvSpPr>
        <p:spPr bwMode="auto">
          <a:xfrm rot="9036804">
            <a:off x="3051714" y="4017673"/>
            <a:ext cx="3355021" cy="584305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4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for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2" y="1451708"/>
            <a:ext cx="7162800" cy="975434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groups.yahoo.com</a:t>
            </a:r>
            <a:r>
              <a:rPr lang="en-US" dirty="0"/>
              <a:t>/neo/groups/</a:t>
            </a:r>
            <a:r>
              <a:rPr lang="en-US" dirty="0" err="1"/>
              <a:t>cloudy_simulations</a:t>
            </a:r>
            <a:r>
              <a:rPr lang="en-US" dirty="0"/>
              <a:t>/info</a:t>
            </a:r>
          </a:p>
        </p:txBody>
      </p:sp>
      <p:pic>
        <p:nvPicPr>
          <p:cNvPr id="6" name="Picture 5" descr="Cloudy_-_plasma_simulations_-_Yahoo_Group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7"/>
          <a:stretch/>
        </p:blipFill>
        <p:spPr>
          <a:xfrm>
            <a:off x="3779140" y="2354385"/>
            <a:ext cx="5272567" cy="45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5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Cloudy workshop</a:t>
            </a:r>
            <a:endParaRPr lang="en-US"/>
          </a:p>
        </p:txBody>
      </p:sp>
      <p:pic>
        <p:nvPicPr>
          <p:cNvPr id="5" name="Picture 4" descr="cloudy_simulations _ Messages _ 1370-1480 of 14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2" y="88900"/>
            <a:ext cx="61214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38704"/>
            <a:ext cx="4445571" cy="4709696"/>
          </a:xfrm>
        </p:spPr>
        <p:txBody>
          <a:bodyPr/>
          <a:lstStyle/>
          <a:p>
            <a:r>
              <a:rPr lang="en-US" dirty="0" smtClean="0"/>
              <a:t>Quick start guide</a:t>
            </a:r>
          </a:p>
          <a:p>
            <a:r>
              <a:rPr lang="en-US" dirty="0" smtClean="0"/>
              <a:t>Hazy 1, all commands</a:t>
            </a:r>
          </a:p>
          <a:p>
            <a:r>
              <a:rPr lang="en-US" dirty="0" smtClean="0"/>
              <a:t>Hazy 2, description of output, comparison with observations</a:t>
            </a:r>
          </a:p>
          <a:p>
            <a:r>
              <a:rPr lang="en-US" dirty="0" smtClean="0"/>
              <a:t>Hazy 3, not compiled, badly out of date, some physics is described there</a:t>
            </a:r>
          </a:p>
        </p:txBody>
      </p:sp>
      <p:pic>
        <p:nvPicPr>
          <p:cNvPr id="5" name="Picture 4" descr="Path Fin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03"/>
          <a:stretch/>
        </p:blipFill>
        <p:spPr>
          <a:xfrm>
            <a:off x="4850280" y="1411499"/>
            <a:ext cx="3803356" cy="480489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 rot="9036804">
            <a:off x="5947313" y="1573040"/>
            <a:ext cx="3355021" cy="584305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9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ickStart_c13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6" y="97735"/>
            <a:ext cx="7710441" cy="67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ickStart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7" y="0"/>
            <a:ext cx="7053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ickStart_pdf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0" y="2594959"/>
            <a:ext cx="8734567" cy="27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8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43878"/>
            <a:ext cx="5739848" cy="4704521"/>
          </a:xfrm>
        </p:spPr>
        <p:txBody>
          <a:bodyPr/>
          <a:lstStyle/>
          <a:p>
            <a:r>
              <a:rPr lang="en-US" dirty="0" smtClean="0"/>
              <a:t>Fully tests the code after any changes</a:t>
            </a:r>
          </a:p>
          <a:p>
            <a:pPr lvl="1"/>
            <a:r>
              <a:rPr lang="en-US" dirty="0" smtClean="0"/>
              <a:t>“Monitors” allow automatic comparison of current with previous results</a:t>
            </a:r>
          </a:p>
          <a:p>
            <a:r>
              <a:rPr lang="en-US" dirty="0" smtClean="0"/>
              <a:t>Provides examples of how to use Cloudy</a:t>
            </a:r>
          </a:p>
          <a:p>
            <a:pPr lvl="1"/>
            <a:r>
              <a:rPr lang="en-US" dirty="0" smtClean="0"/>
              <a:t>But may include extraneous commands for testing</a:t>
            </a:r>
          </a:p>
          <a:p>
            <a:r>
              <a:rPr lang="en-US" dirty="0" smtClean="0"/>
              <a:t>Useful examples of how to set up a simulation</a:t>
            </a:r>
            <a:endParaRPr lang="en-US" dirty="0"/>
          </a:p>
        </p:txBody>
      </p:sp>
      <p:pic>
        <p:nvPicPr>
          <p:cNvPr id="5" name="Picture 4" descr="Path Finder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92" y="1676400"/>
            <a:ext cx="3078608" cy="5181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 rot="6993114">
            <a:off x="6686990" y="1651201"/>
            <a:ext cx="3355021" cy="584305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5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cloudy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“run” file contains</a:t>
            </a:r>
            <a:br>
              <a:rPr lang="en-US" dirty="0" smtClean="0"/>
            </a:br>
            <a:r>
              <a:rPr lang="en-US" dirty="0" smtClean="0"/>
              <a:t>path-to-</a:t>
            </a:r>
            <a:r>
              <a:rPr lang="en-US" dirty="0" err="1" smtClean="0"/>
              <a:t>cloudy.exe</a:t>
            </a:r>
            <a:r>
              <a:rPr lang="en-US" dirty="0" smtClean="0"/>
              <a:t> -r $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file “</a:t>
            </a:r>
            <a:r>
              <a:rPr lang="en-US" dirty="0" err="1" smtClean="0"/>
              <a:t>model.in</a:t>
            </a:r>
            <a:r>
              <a:rPr lang="en-US" dirty="0" smtClean="0"/>
              <a:t>” contains input, then</a:t>
            </a:r>
            <a:endParaRPr lang="en-US" dirty="0"/>
          </a:p>
          <a:p>
            <a:r>
              <a:rPr lang="en-US" dirty="0" smtClean="0"/>
              <a:t>run  model &amp;</a:t>
            </a:r>
            <a:endParaRPr lang="en-US" dirty="0"/>
          </a:p>
          <a:p>
            <a:r>
              <a:rPr lang="en-US" dirty="0" smtClean="0"/>
              <a:t>Produces output “</a:t>
            </a:r>
            <a:r>
              <a:rPr lang="en-US" dirty="0" err="1" smtClean="0"/>
              <a:t>model.out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41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solution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6" y="1659191"/>
            <a:ext cx="7816936" cy="4981537"/>
          </a:xfrm>
        </p:spPr>
        <p:txBody>
          <a:bodyPr/>
          <a:lstStyle/>
          <a:p>
            <a:r>
              <a:rPr lang="en-US" dirty="0" smtClean="0"/>
              <a:t>Gas ionization</a:t>
            </a:r>
          </a:p>
          <a:p>
            <a:pPr lvl="1"/>
            <a:r>
              <a:rPr lang="en-US" dirty="0" smtClean="0"/>
              <a:t>From ionization balance equations</a:t>
            </a:r>
          </a:p>
          <a:p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Large network based on UMIST</a:t>
            </a:r>
          </a:p>
          <a:p>
            <a:r>
              <a:rPr lang="en-US" dirty="0" smtClean="0"/>
              <a:t>Gas kinetic temperature</a:t>
            </a:r>
          </a:p>
          <a:p>
            <a:pPr lvl="1"/>
            <a:r>
              <a:rPr lang="en-US" dirty="0" smtClean="0"/>
              <a:t>Heating and cooling</a:t>
            </a:r>
          </a:p>
          <a:p>
            <a:r>
              <a:rPr lang="en-US" dirty="0" smtClean="0"/>
              <a:t>Grain physics</a:t>
            </a:r>
          </a:p>
          <a:p>
            <a:pPr lvl="1"/>
            <a:r>
              <a:rPr lang="en-US" dirty="0" smtClean="0"/>
              <a:t>Charging, CX, photoejection, quantum heating</a:t>
            </a:r>
          </a:p>
          <a:p>
            <a:r>
              <a:rPr lang="en-US" dirty="0" smtClean="0"/>
              <a:t>The observed spectrum</a:t>
            </a:r>
          </a:p>
          <a:p>
            <a:pPr lvl="1"/>
            <a:r>
              <a:rPr lang="en-US" dirty="0" smtClean="0"/>
              <a:t>Radiative transport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2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to run Cloudy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specify</a:t>
            </a:r>
          </a:p>
          <a:p>
            <a:pPr lvl="1"/>
            <a:r>
              <a:rPr lang="en-US" dirty="0" smtClean="0"/>
              <a:t>SED – shape of the radiation field</a:t>
            </a:r>
          </a:p>
          <a:p>
            <a:pPr lvl="1"/>
            <a:r>
              <a:rPr lang="en-US" dirty="0" smtClean="0"/>
              <a:t>Flux of photons per unit area</a:t>
            </a:r>
          </a:p>
          <a:p>
            <a:pPr lvl="1"/>
            <a:r>
              <a:rPr lang="en-US" dirty="0" smtClean="0"/>
              <a:t>Gas density</a:t>
            </a:r>
          </a:p>
          <a:p>
            <a:r>
              <a:rPr lang="en-US" dirty="0" smtClean="0"/>
              <a:t>May specify</a:t>
            </a:r>
          </a:p>
          <a:p>
            <a:pPr lvl="1"/>
            <a:r>
              <a:rPr lang="en-US" dirty="0" smtClean="0"/>
              <a:t>Gas composition, grains (grain-free solar by default)</a:t>
            </a:r>
          </a:p>
          <a:p>
            <a:pPr lvl="1"/>
            <a:r>
              <a:rPr lang="en-US" dirty="0" smtClean="0"/>
              <a:t>Gas equation of state (often constant density)</a:t>
            </a:r>
          </a:p>
          <a:p>
            <a:pPr lvl="1"/>
            <a:r>
              <a:rPr lang="en-US" dirty="0" smtClean="0"/>
              <a:t>Stopping criterion, often physical thickness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7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– the 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start guide Chapter 5</a:t>
            </a:r>
          </a:p>
          <a:p>
            <a:r>
              <a:rPr lang="en-US" dirty="0" smtClean="0"/>
              <a:t>Hazy 1, Chapters 4, 6</a:t>
            </a:r>
          </a:p>
          <a:p>
            <a:endParaRPr lang="en-US" dirty="0"/>
          </a:p>
          <a:p>
            <a:r>
              <a:rPr lang="en-US" dirty="0" smtClean="0"/>
              <a:t>Can be specified as a </a:t>
            </a:r>
            <a:br>
              <a:rPr lang="en-US" dirty="0" smtClean="0"/>
            </a:br>
            <a:r>
              <a:rPr lang="en-US" dirty="0" smtClean="0"/>
              <a:t>fundamental shape </a:t>
            </a:r>
            <a:br>
              <a:rPr lang="en-US" dirty="0" smtClean="0"/>
            </a:br>
            <a:r>
              <a:rPr lang="en-US" dirty="0" smtClean="0"/>
              <a:t>such as a blackbody</a:t>
            </a:r>
          </a:p>
          <a:p>
            <a:endParaRPr lang="en-US" dirty="0"/>
          </a:p>
          <a:p>
            <a:r>
              <a:rPr lang="en-US" dirty="0" smtClean="0"/>
              <a:t>Generally entered as </a:t>
            </a:r>
            <a:br>
              <a:rPr lang="en-US" dirty="0" smtClean="0"/>
            </a:br>
            <a:r>
              <a:rPr lang="en-US" dirty="0" smtClean="0"/>
              <a:t>table of points</a:t>
            </a:r>
            <a:endParaRPr lang="en-US" dirty="0"/>
          </a:p>
        </p:txBody>
      </p:sp>
      <p:pic>
        <p:nvPicPr>
          <p:cNvPr id="4" name="Picture 3" descr="Ferland_G13The-2013-Release-of_p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52700"/>
            <a:ext cx="44958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21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114300"/>
            <a:ext cx="8125239" cy="1143000"/>
          </a:xfrm>
        </p:spPr>
        <p:txBody>
          <a:bodyPr/>
          <a:lstStyle/>
          <a:p>
            <a:r>
              <a:rPr lang="en-US" dirty="0" smtClean="0"/>
              <a:t>SED brightness – the intensity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11" y="1577009"/>
            <a:ext cx="7162800" cy="4114800"/>
          </a:xfrm>
        </p:spPr>
        <p:txBody>
          <a:bodyPr/>
          <a:lstStyle/>
          <a:p>
            <a:r>
              <a:rPr lang="en-US" dirty="0" smtClean="0"/>
              <a:t>Specify </a:t>
            </a:r>
            <a:r>
              <a:rPr lang="en-US" dirty="0" err="1" smtClean="0">
                <a:latin typeface="Symbol" charset="2"/>
                <a:cs typeface="Symbol" charset="2"/>
              </a:rPr>
              <a:t>ϕ</a:t>
            </a:r>
            <a:r>
              <a:rPr lang="en-US" dirty="0" smtClean="0"/>
              <a:t>(H) – photons per </a:t>
            </a:r>
            <a:br>
              <a:rPr lang="en-US" dirty="0" smtClean="0"/>
            </a:br>
            <a:r>
              <a:rPr lang="en-US" dirty="0" smtClean="0"/>
              <a:t>unit area</a:t>
            </a:r>
          </a:p>
          <a:p>
            <a:pPr lvl="1"/>
            <a:r>
              <a:rPr lang="en-US" dirty="0" smtClean="0"/>
              <a:t>The “intensity case” </a:t>
            </a:r>
          </a:p>
          <a:p>
            <a:pPr lvl="1"/>
            <a:r>
              <a:rPr lang="en-US" dirty="0" smtClean="0"/>
              <a:t>predicts emission per unit </a:t>
            </a:r>
            <a:br>
              <a:rPr lang="en-US" dirty="0" smtClean="0"/>
            </a:b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Inner radius of cloud does </a:t>
            </a:r>
            <a:br>
              <a:rPr lang="en-US" dirty="0" smtClean="0"/>
            </a:br>
            <a:r>
              <a:rPr lang="en-US" dirty="0" smtClean="0"/>
              <a:t>not need to be specified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933" t="29308" r="26927" b="36750"/>
          <a:stretch/>
        </p:blipFill>
        <p:spPr>
          <a:xfrm>
            <a:off x="5332392" y="1524000"/>
            <a:ext cx="3542825" cy="47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3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8578022" cy="1143000"/>
          </a:xfrm>
        </p:spPr>
        <p:txBody>
          <a:bodyPr/>
          <a:lstStyle/>
          <a:p>
            <a:r>
              <a:rPr lang="en-US" dirty="0"/>
              <a:t>SED brightness – the </a:t>
            </a:r>
            <a:r>
              <a:rPr lang="en-US" dirty="0" smtClean="0"/>
              <a:t>luminosity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11" y="1577009"/>
            <a:ext cx="7162800" cy="4114800"/>
          </a:xfrm>
        </p:spPr>
        <p:txBody>
          <a:bodyPr/>
          <a:lstStyle/>
          <a:p>
            <a:r>
              <a:rPr lang="en-US" dirty="0" smtClean="0"/>
              <a:t>Specify Q (H) – photon luminosity</a:t>
            </a:r>
          </a:p>
          <a:p>
            <a:pPr lvl="1"/>
            <a:r>
              <a:rPr lang="en-US" dirty="0" smtClean="0"/>
              <a:t>Inner radius of cloud must </a:t>
            </a:r>
            <a:br>
              <a:rPr lang="en-US" dirty="0" smtClean="0"/>
            </a:br>
            <a:r>
              <a:rPr lang="en-US" dirty="0" smtClean="0"/>
              <a:t>be specified, since</a:t>
            </a:r>
            <a:br>
              <a:rPr lang="en-US" dirty="0" smtClean="0"/>
            </a:b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(H) = Q(H) / 4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predicts emission line </a:t>
            </a:r>
            <a:br>
              <a:rPr lang="en-US" dirty="0" smtClean="0"/>
            </a:br>
            <a:r>
              <a:rPr lang="en-US" dirty="0" smtClean="0"/>
              <a:t>luminosities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56" y="2180880"/>
            <a:ext cx="3916938" cy="39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42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“main output”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99" y="1493051"/>
            <a:ext cx="8610913" cy="5050718"/>
          </a:xfrm>
        </p:spPr>
        <p:txBody>
          <a:bodyPr/>
          <a:lstStyle/>
          <a:p>
            <a:r>
              <a:rPr lang="en-US" dirty="0" smtClean="0"/>
              <a:t>The *.out file created when code is executed</a:t>
            </a:r>
          </a:p>
          <a:p>
            <a:pPr lvl="1"/>
            <a:r>
              <a:rPr lang="en-US" dirty="0" smtClean="0"/>
              <a:t>QSG 7.1  &amp;  Hazy 2 Chapter 1</a:t>
            </a:r>
          </a:p>
          <a:p>
            <a:r>
              <a:rPr lang="en-US" dirty="0" smtClean="0"/>
              <a:t>Gas &amp; grain composition</a:t>
            </a:r>
          </a:p>
          <a:p>
            <a:r>
              <a:rPr lang="en-US" dirty="0" smtClean="0"/>
              <a:t>Physical conditions in first and last zone</a:t>
            </a:r>
          </a:p>
          <a:p>
            <a:r>
              <a:rPr lang="en-US" dirty="0" smtClean="0"/>
              <a:t>Emission line spectrum</a:t>
            </a:r>
          </a:p>
          <a:p>
            <a:r>
              <a:rPr lang="en-US" dirty="0" smtClean="0"/>
              <a:t>Mean quantities</a:t>
            </a:r>
          </a:p>
          <a:p>
            <a:endParaRPr lang="en-US" dirty="0"/>
          </a:p>
          <a:p>
            <a:r>
              <a:rPr lang="en-US" dirty="0" smtClean="0"/>
              <a:t>Cloudy is designed to be autonomous and self aware</a:t>
            </a:r>
          </a:p>
          <a:p>
            <a:r>
              <a:rPr lang="en-US" dirty="0" smtClean="0"/>
              <a:t>Will generate notes, cautions, or warnings, is conditions are not appropriate.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15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“Save”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Requested with various “save” commands</a:t>
            </a:r>
          </a:p>
          <a:p>
            <a:pPr lvl="1"/>
            <a:r>
              <a:rPr lang="en-US" dirty="0" smtClean="0"/>
              <a:t>Hazy 1 Section16.35 and later</a:t>
            </a:r>
          </a:p>
          <a:p>
            <a:r>
              <a:rPr lang="en-US" dirty="0" smtClean="0"/>
              <a:t>The main way the code reports its results</a:t>
            </a:r>
          </a:p>
        </p:txBody>
      </p:sp>
    </p:spTree>
    <p:extLst>
      <p:ext uri="{BB962C8B-B14F-4D97-AF65-F5344CB8AC3E}">
        <p14:creationId xmlns:p14="http://schemas.microsoft.com/office/powerpoint/2010/main" val="216787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Orion H II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Baldwin, Ferland, Martin+91 model</a:t>
            </a:r>
          </a:p>
          <a:p>
            <a:r>
              <a:rPr lang="en-US" dirty="0" smtClean="0"/>
              <a:t>Layer in hydrostatic equilibrium</a:t>
            </a:r>
          </a:p>
          <a:p>
            <a:r>
              <a:rPr lang="en-US" dirty="0" smtClean="0"/>
              <a:t>Only the H II region (so faster)</a:t>
            </a:r>
          </a:p>
          <a:p>
            <a:r>
              <a:rPr lang="en-US" dirty="0" smtClean="0"/>
              <a:t>Cloudy / </a:t>
            </a:r>
            <a:r>
              <a:rPr lang="en-US" dirty="0" err="1" smtClean="0"/>
              <a:t>tsuite</a:t>
            </a:r>
            <a:r>
              <a:rPr lang="en-US" dirty="0" smtClean="0"/>
              <a:t> </a:t>
            </a:r>
            <a:r>
              <a:rPr lang="en-US" dirty="0"/>
              <a:t>/ auto / </a:t>
            </a:r>
            <a:r>
              <a:rPr lang="en-US" dirty="0" err="1" smtClean="0"/>
              <a:t>orion_hii_open.in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Cloudy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4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antitative_spectroscopy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47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9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14501">
            <a:off x="2753888" y="50505"/>
            <a:ext cx="6946154" cy="692417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Cloudy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Cloudy and its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76400"/>
            <a:ext cx="7867650" cy="4114800"/>
          </a:xfrm>
        </p:spPr>
        <p:txBody>
          <a:bodyPr/>
          <a:lstStyle/>
          <a:p>
            <a:r>
              <a:rPr lang="en-US" dirty="0" smtClean="0"/>
              <a:t>Osterbrock &amp; Ferland 2006, </a:t>
            </a:r>
            <a:r>
              <a:rPr lang="en-US" i="1" dirty="0" smtClean="0"/>
              <a:t>Astrophysics of Gaseous Nebulae and Active Galactic Nuclei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edition (AGN3)</a:t>
            </a:r>
          </a:p>
          <a:p>
            <a:r>
              <a:rPr lang="en-US" dirty="0" smtClean="0"/>
              <a:t>Ferland+2013, Rev </a:t>
            </a:r>
            <a:r>
              <a:rPr lang="en-US" dirty="0" err="1" smtClean="0"/>
              <a:t>Mex</a:t>
            </a:r>
            <a:r>
              <a:rPr lang="en-US" dirty="0"/>
              <a:t> 49, </a:t>
            </a:r>
            <a:r>
              <a:rPr lang="en-US" dirty="0" smtClean="0"/>
              <a:t>137, </a:t>
            </a:r>
            <a:r>
              <a:rPr lang="en-US" i="1" dirty="0" smtClean="0"/>
              <a:t>The </a:t>
            </a:r>
            <a:r>
              <a:rPr lang="en-US" i="1" dirty="0"/>
              <a:t>2013 Release of Cloudy</a:t>
            </a:r>
            <a:endParaRPr lang="en-US" i="1" dirty="0" smtClean="0"/>
          </a:p>
          <a:p>
            <a:r>
              <a:rPr lang="en-US" dirty="0" smtClean="0"/>
              <a:t>Ferland </a:t>
            </a:r>
            <a:r>
              <a:rPr lang="en-US" dirty="0"/>
              <a:t>2003, ARA&amp;A, 41, 517, </a:t>
            </a:r>
            <a:r>
              <a:rPr lang="en-US" i="1" dirty="0"/>
              <a:t>Quantitative Spectroscopy of Photoionized </a:t>
            </a:r>
            <a:r>
              <a:rPr lang="en-US" i="1" dirty="0" smtClean="0"/>
              <a:t>Clouds</a:t>
            </a:r>
          </a:p>
        </p:txBody>
      </p:sp>
    </p:spTree>
    <p:extLst>
      <p:ext uri="{BB962C8B-B14F-4D97-AF65-F5344CB8AC3E}">
        <p14:creationId xmlns:p14="http://schemas.microsoft.com/office/powerpoint/2010/main" val="4391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antitative_spectroscopy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411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antitative_spectroscopy_p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29"/>
            <a:ext cx="90551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3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on_vsz_-_Veus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5" y="0"/>
            <a:ext cx="6881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74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rland_G09Collisional-heating-as-the-origin-of-filament_pdf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21"/>
          <a:stretch/>
        </p:blipFill>
        <p:spPr>
          <a:xfrm>
            <a:off x="0" y="0"/>
            <a:ext cx="9144000" cy="63741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1750431" y="1934113"/>
            <a:ext cx="7036046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2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to run Cloudy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specify</a:t>
            </a:r>
          </a:p>
          <a:p>
            <a:pPr lvl="1"/>
            <a:r>
              <a:rPr lang="en-US" dirty="0" smtClean="0"/>
              <a:t>SED – shape of the radiation field</a:t>
            </a:r>
          </a:p>
          <a:p>
            <a:pPr lvl="1"/>
            <a:r>
              <a:rPr lang="en-US" dirty="0" smtClean="0"/>
              <a:t>Flux of photons per unit area</a:t>
            </a:r>
          </a:p>
          <a:p>
            <a:pPr lvl="1"/>
            <a:r>
              <a:rPr lang="en-US" dirty="0" smtClean="0"/>
              <a:t>Gas density</a:t>
            </a:r>
          </a:p>
          <a:p>
            <a:r>
              <a:rPr lang="en-US" dirty="0" smtClean="0"/>
              <a:t>May specify</a:t>
            </a:r>
          </a:p>
          <a:p>
            <a:pPr lvl="1"/>
            <a:r>
              <a:rPr lang="en-US" dirty="0" smtClean="0"/>
              <a:t>Gas composition, grains (solar by default)</a:t>
            </a:r>
          </a:p>
          <a:p>
            <a:pPr lvl="1"/>
            <a:r>
              <a:rPr lang="en-US" dirty="0" smtClean="0"/>
              <a:t>Gas equation of state</a:t>
            </a:r>
          </a:p>
          <a:p>
            <a:pPr lvl="1"/>
            <a:r>
              <a:rPr lang="en-US" dirty="0" smtClean="0"/>
              <a:t>Stopping criterion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97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– the 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start guide Chapter 5</a:t>
            </a:r>
          </a:p>
          <a:p>
            <a:r>
              <a:rPr lang="en-US" dirty="0" smtClean="0"/>
              <a:t>Hazy 1, Chapters 4, 6</a:t>
            </a:r>
          </a:p>
          <a:p>
            <a:endParaRPr lang="en-US" dirty="0"/>
          </a:p>
          <a:p>
            <a:r>
              <a:rPr lang="en-US" dirty="0" smtClean="0"/>
              <a:t>Can be specified as a fundamental shape such as a blackbody</a:t>
            </a:r>
          </a:p>
          <a:p>
            <a:endParaRPr lang="en-US" dirty="0"/>
          </a:p>
          <a:p>
            <a:r>
              <a:rPr lang="en-US" dirty="0" smtClean="0"/>
              <a:t>Generally entered as table of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7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114300"/>
            <a:ext cx="8125239" cy="1143000"/>
          </a:xfrm>
        </p:spPr>
        <p:txBody>
          <a:bodyPr/>
          <a:lstStyle/>
          <a:p>
            <a:r>
              <a:rPr lang="en-US" dirty="0" smtClean="0"/>
              <a:t>SED brightness – the intensity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11" y="1577009"/>
            <a:ext cx="7162800" cy="4114800"/>
          </a:xfrm>
        </p:spPr>
        <p:txBody>
          <a:bodyPr/>
          <a:lstStyle/>
          <a:p>
            <a:r>
              <a:rPr lang="en-US" dirty="0" smtClean="0"/>
              <a:t>Specify </a:t>
            </a:r>
            <a:r>
              <a:rPr lang="en-US" dirty="0" err="1" smtClean="0">
                <a:latin typeface="Symbol" charset="2"/>
                <a:cs typeface="Symbol" charset="2"/>
              </a:rPr>
              <a:t>ϕ</a:t>
            </a:r>
            <a:r>
              <a:rPr lang="en-US" dirty="0" smtClean="0"/>
              <a:t>(H) – photons per </a:t>
            </a:r>
            <a:br>
              <a:rPr lang="en-US" dirty="0" smtClean="0"/>
            </a:br>
            <a:r>
              <a:rPr lang="en-US" dirty="0" smtClean="0"/>
              <a:t>unit area</a:t>
            </a:r>
          </a:p>
          <a:p>
            <a:pPr lvl="1"/>
            <a:r>
              <a:rPr lang="en-US" dirty="0" smtClean="0"/>
              <a:t>The “intensity case” </a:t>
            </a:r>
          </a:p>
          <a:p>
            <a:pPr lvl="1"/>
            <a:r>
              <a:rPr lang="en-US" dirty="0" smtClean="0"/>
              <a:t>predicts emission per unit </a:t>
            </a:r>
            <a:br>
              <a:rPr lang="en-US" dirty="0" smtClean="0"/>
            </a:b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Inner radius of cloud does </a:t>
            </a:r>
            <a:br>
              <a:rPr lang="en-US" dirty="0" smtClean="0"/>
            </a:br>
            <a:r>
              <a:rPr lang="en-US" dirty="0" smtClean="0"/>
              <a:t>not need to be specified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933" t="29308" r="26927" b="36750"/>
          <a:stretch/>
        </p:blipFill>
        <p:spPr>
          <a:xfrm>
            <a:off x="5332392" y="1524000"/>
            <a:ext cx="3542825" cy="47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53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8578022" cy="1143000"/>
          </a:xfrm>
        </p:spPr>
        <p:txBody>
          <a:bodyPr/>
          <a:lstStyle/>
          <a:p>
            <a:r>
              <a:rPr lang="en-US" dirty="0"/>
              <a:t>SED brightness – the </a:t>
            </a:r>
            <a:r>
              <a:rPr lang="en-US" dirty="0" smtClean="0"/>
              <a:t>luminosity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11" y="1577009"/>
            <a:ext cx="7162800" cy="4114800"/>
          </a:xfrm>
        </p:spPr>
        <p:txBody>
          <a:bodyPr/>
          <a:lstStyle/>
          <a:p>
            <a:r>
              <a:rPr lang="en-US" dirty="0" smtClean="0"/>
              <a:t>Specify Q (H) – photon luminosity</a:t>
            </a:r>
          </a:p>
          <a:p>
            <a:pPr lvl="1"/>
            <a:r>
              <a:rPr lang="en-US" dirty="0" smtClean="0"/>
              <a:t>Inner radius of cloud must </a:t>
            </a:r>
            <a:br>
              <a:rPr lang="en-US" dirty="0" smtClean="0"/>
            </a:br>
            <a:r>
              <a:rPr lang="en-US" dirty="0" smtClean="0"/>
              <a:t>be specified, since</a:t>
            </a:r>
            <a:br>
              <a:rPr lang="en-US" dirty="0" smtClean="0"/>
            </a:br>
            <a:r>
              <a:rPr lang="en-US" dirty="0" err="1" smtClean="0">
                <a:latin typeface="Symbol" charset="2"/>
                <a:cs typeface="Symbol" charset="2"/>
              </a:rPr>
              <a:t>ϕ</a:t>
            </a:r>
            <a:r>
              <a:rPr lang="en-US" dirty="0" smtClean="0"/>
              <a:t>(H) = Q(H) / 4</a:t>
            </a:r>
            <a:r>
              <a:rPr lang="en-US" dirty="0" smtClean="0">
                <a:latin typeface="Symbol" charset="2"/>
                <a:cs typeface="Symbol" charset="2"/>
              </a:rPr>
              <a:t>π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predicts emission line </a:t>
            </a:r>
            <a:br>
              <a:rPr lang="en-US" dirty="0" smtClean="0"/>
            </a:br>
            <a:r>
              <a:rPr lang="en-US" dirty="0" smtClean="0"/>
              <a:t>luminosities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56" y="2180880"/>
            <a:ext cx="3916938" cy="39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70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“hden” command</a:t>
            </a:r>
          </a:p>
          <a:p>
            <a:r>
              <a:rPr lang="en-US" dirty="0" smtClean="0"/>
              <a:t>Constant density by default</a:t>
            </a:r>
          </a:p>
          <a:p>
            <a:r>
              <a:rPr lang="en-US" dirty="0" smtClean="0"/>
              <a:t>Other equations of state possible</a:t>
            </a:r>
          </a:p>
        </p:txBody>
      </p:sp>
    </p:spTree>
    <p:extLst>
      <p:ext uri="{BB962C8B-B14F-4D97-AF65-F5344CB8AC3E}">
        <p14:creationId xmlns:p14="http://schemas.microsoft.com/office/powerpoint/2010/main" val="2863825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Solar, no grains, by default</a:t>
            </a:r>
          </a:p>
          <a:p>
            <a:r>
              <a:rPr lang="en-US" dirty="0" smtClean="0"/>
              <a:t>Other standard </a:t>
            </a:r>
            <a:r>
              <a:rPr lang="en-US" smtClean="0"/>
              <a:t>mixes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5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applications to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49" y="1676400"/>
            <a:ext cx="7772371" cy="4808338"/>
          </a:xfrm>
        </p:spPr>
        <p:txBody>
          <a:bodyPr/>
          <a:lstStyle/>
          <a:p>
            <a:r>
              <a:rPr lang="en-US" dirty="0"/>
              <a:t>Hamann &amp; Ferland, ARA&amp;A, 37, 487,  </a:t>
            </a:r>
            <a:r>
              <a:rPr lang="en-US" i="1" dirty="0"/>
              <a:t>Elemental Abundances in Quasistellar Objects: Star Formation and Galactic Nuclear Evolution at High Redshifts</a:t>
            </a:r>
          </a:p>
          <a:p>
            <a:r>
              <a:rPr lang="en-US" dirty="0"/>
              <a:t>Ferland 2001, PASP, 113, 41, </a:t>
            </a:r>
            <a:r>
              <a:rPr lang="en-US" i="1" dirty="0"/>
              <a:t>Physical Conditions in the Orion H II </a:t>
            </a:r>
            <a:r>
              <a:rPr lang="en-US" i="1" dirty="0" smtClean="0"/>
              <a:t>Region</a:t>
            </a:r>
          </a:p>
          <a:p>
            <a:endParaRPr lang="en-US" dirty="0" smtClean="0"/>
          </a:p>
          <a:p>
            <a:r>
              <a:rPr lang="en-US" dirty="0" smtClean="0"/>
              <a:t>And the ~200 papers that cite its documentation each year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7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4300"/>
            <a:ext cx="7765794" cy="1143000"/>
          </a:xfrm>
        </p:spPr>
        <p:txBody>
          <a:bodyPr/>
          <a:lstStyle/>
          <a:p>
            <a:r>
              <a:rPr lang="en-US" dirty="0" smtClean="0"/>
              <a:t>Open vs closed geometry Hazy 2.3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Cloudy workshop</a:t>
            </a:r>
            <a:endParaRPr lang="en-US" dirty="0"/>
          </a:p>
        </p:txBody>
      </p:sp>
      <p:pic>
        <p:nvPicPr>
          <p:cNvPr id="5" name="Picture 4" descr="hazy1.pdf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9" y="1596761"/>
            <a:ext cx="7937478" cy="46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9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Covering and filling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Covering factor</a:t>
            </a:r>
          </a:p>
          <a:p>
            <a:pPr lvl="1"/>
            <a:r>
              <a:rPr lang="en-US" dirty="0" smtClean="0"/>
              <a:t>AGN3 …</a:t>
            </a:r>
          </a:p>
          <a:p>
            <a:r>
              <a:rPr lang="en-US" dirty="0" smtClean="0"/>
              <a:t>Filling factor, how to do clumps	</a:t>
            </a:r>
          </a:p>
          <a:p>
            <a:pPr lvl="1"/>
            <a:r>
              <a:rPr lang="en-US" dirty="0" smtClean="0"/>
              <a:t>AGN3, hazy1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Cloudy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21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Strömgren length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Cloudy workshop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4809239" cy="473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933" t="29308" r="26927" b="36750"/>
          <a:stretch/>
        </p:blipFill>
        <p:spPr>
          <a:xfrm>
            <a:off x="5332392" y="1524000"/>
            <a:ext cx="3542825" cy="472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75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Strömgren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30" y="1534160"/>
            <a:ext cx="7162800" cy="4114800"/>
          </a:xfrm>
        </p:spPr>
        <p:txBody>
          <a:bodyPr/>
          <a:lstStyle/>
          <a:p>
            <a:r>
              <a:rPr lang="en-US" baseline="0" dirty="0" smtClean="0"/>
              <a:t>Number of ionizing photons entering layer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is balance by</a:t>
            </a:r>
            <a:br>
              <a:rPr lang="en-US" dirty="0" smtClean="0"/>
            </a:br>
            <a:r>
              <a:rPr lang="en-US" dirty="0" smtClean="0"/>
              <a:t>number of recombinations along it</a:t>
            </a: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Cloudy workshop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746" t="37521" r="27951" b="52195"/>
          <a:stretch/>
        </p:blipFill>
        <p:spPr>
          <a:xfrm rot="20029369">
            <a:off x="5446889" y="2511778"/>
            <a:ext cx="3284017" cy="1431205"/>
          </a:xfrm>
          <a:prstGeom prst="rect">
            <a:avLst/>
          </a:prstGeom>
        </p:spPr>
      </p:pic>
      <p:pic>
        <p:nvPicPr>
          <p:cNvPr id="6" name="Picture 5" descr="IMG_0008.ti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" y="3689716"/>
            <a:ext cx="4698817" cy="22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9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vs radiation bounded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 is for radiation bounded, there is an I front</a:t>
            </a:r>
          </a:p>
          <a:p>
            <a:r>
              <a:rPr lang="en-US" dirty="0" smtClean="0"/>
              <a:t>Show Abell sphere – matter bounded,</a:t>
            </a:r>
          </a:p>
          <a:p>
            <a:r>
              <a:rPr lang="en-US" dirty="0" smtClean="0"/>
              <a:t>So phi(H) &gt; SL equation</a:t>
            </a:r>
          </a:p>
          <a:p>
            <a:r>
              <a:rPr lang="en-US" dirty="0" smtClean="0"/>
              <a:t>Show </a:t>
            </a:r>
            <a:r>
              <a:rPr lang="en-US" dirty="0" err="1" smtClean="0"/>
              <a:t>pics</a:t>
            </a:r>
            <a:r>
              <a:rPr lang="en-US" dirty="0" smtClean="0"/>
              <a:t>, give section in AGN3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84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H</a:t>
            </a:r>
            <a:r>
              <a:rPr lang="en-US" baseline="30000" dirty="0" smtClean="0"/>
              <a:t>+</a:t>
            </a:r>
            <a:r>
              <a:rPr lang="en-US" dirty="0" smtClean="0"/>
              <a:t> layer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2014 Cloudy workshop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933" t="29308" r="26927" b="36750"/>
          <a:stretch/>
        </p:blipFill>
        <p:spPr>
          <a:xfrm>
            <a:off x="6228080" y="1950720"/>
            <a:ext cx="2647137" cy="352956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0500" y="1706880"/>
            <a:ext cx="7162800" cy="4114800"/>
          </a:xfrm>
        </p:spPr>
        <p:txBody>
          <a:bodyPr/>
          <a:lstStyle/>
          <a:p>
            <a:r>
              <a:rPr lang="en-US" dirty="0" smtClean="0"/>
              <a:t>Little H</a:t>
            </a:r>
            <a:r>
              <a:rPr lang="en-US" baseline="30000" dirty="0" smtClean="0"/>
              <a:t>+</a:t>
            </a:r>
            <a:r>
              <a:rPr lang="en-US" dirty="0" smtClean="0"/>
              <a:t> ionizing radiation gets</a:t>
            </a:r>
            <a:br>
              <a:rPr lang="en-US" dirty="0" smtClean="0"/>
            </a:br>
            <a:r>
              <a:rPr lang="en-US" dirty="0" smtClean="0"/>
              <a:t>past the H</a:t>
            </a:r>
            <a:r>
              <a:rPr lang="en-US" baseline="30000" dirty="0" smtClean="0"/>
              <a:t>+</a:t>
            </a:r>
            <a:r>
              <a:rPr lang="en-US" dirty="0" smtClean="0"/>
              <a:t> layer</a:t>
            </a:r>
          </a:p>
          <a:p>
            <a:r>
              <a:rPr lang="en-US" dirty="0" smtClean="0"/>
              <a:t>Deeper regions are atomic or </a:t>
            </a:r>
            <a:br>
              <a:rPr lang="en-US" dirty="0" smtClean="0"/>
            </a:br>
            <a:r>
              <a:rPr lang="en-US" dirty="0" smtClean="0"/>
              <a:t>molecular</a:t>
            </a:r>
          </a:p>
          <a:p>
            <a:r>
              <a:rPr lang="en-US" dirty="0" smtClean="0"/>
              <a:t>Also cold and produce little visible</a:t>
            </a:r>
            <a:br>
              <a:rPr lang="en-US" dirty="0" smtClean="0"/>
            </a:br>
            <a:r>
              <a:rPr lang="en-US" dirty="0" smtClean="0"/>
              <a:t>light</a:t>
            </a:r>
          </a:p>
          <a:p>
            <a:r>
              <a:rPr lang="en-US" dirty="0" smtClean="0"/>
              <a:t>Large extinction due to dust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83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Filling factors, when clumps smaller than photon scale length</a:t>
            </a:r>
          </a:p>
          <a:p>
            <a:pPr lvl="1"/>
            <a:r>
              <a:rPr lang="en-US" dirty="0" smtClean="0"/>
              <a:t>Osterbrock &amp; Flather 1957</a:t>
            </a:r>
          </a:p>
          <a:p>
            <a:r>
              <a:rPr lang="en-US" dirty="0" smtClean="0"/>
              <a:t>Add together distinct clouds, when clumps larger than photon scale length</a:t>
            </a:r>
          </a:p>
          <a:p>
            <a:pPr lvl="1"/>
            <a:r>
              <a:rPr lang="en-US" dirty="0" err="1" smtClean="0"/>
              <a:t>Balwin</a:t>
            </a:r>
            <a:r>
              <a:rPr lang="en-US" dirty="0" smtClean="0"/>
              <a:t>+ 1995 ApJ </a:t>
            </a:r>
            <a:r>
              <a:rPr lang="en-US" b="1" dirty="0"/>
              <a:t>455,</a:t>
            </a:r>
            <a:r>
              <a:rPr lang="en-US" dirty="0"/>
              <a:t> L119+</a:t>
            </a:r>
          </a:p>
        </p:txBody>
      </p:sp>
    </p:spTree>
    <p:extLst>
      <p:ext uri="{BB962C8B-B14F-4D97-AF65-F5344CB8AC3E}">
        <p14:creationId xmlns:p14="http://schemas.microsoft.com/office/powerpoint/2010/main" val="1354210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elements in larger structures</a:t>
            </a:r>
            <a:endParaRPr lang="en-US" dirty="0"/>
          </a:p>
        </p:txBody>
      </p:sp>
      <p:pic>
        <p:nvPicPr>
          <p:cNvPr id="5" name="Picture 4" descr="Ferland_G13The-2013-Release-of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91" y="1458058"/>
            <a:ext cx="4402500" cy="53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7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 Cloudy workshop</a:t>
            </a:r>
            <a:endParaRPr lang="en-US"/>
          </a:p>
        </p:txBody>
      </p:sp>
      <p:pic>
        <p:nvPicPr>
          <p:cNvPr id="5" name="Picture 4" descr="Ferland_G13The-2013-Release-of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4" y="0"/>
            <a:ext cx="6957032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5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rland_G13The-2013-Release-of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0" y="0"/>
            <a:ext cx="6844492" cy="66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since 1978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versions, all data, on svn at </a:t>
            </a:r>
            <a:r>
              <a:rPr lang="en-US" dirty="0" err="1" smtClean="0"/>
              <a:t>nublado.org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are most welcome to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1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loudy – Tr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7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3869" y="6293327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</a:t>
            </a:r>
            <a:r>
              <a:rPr lang="en-US" sz="2400" dirty="0" smtClean="0"/>
              <a:t>/</a:t>
            </a:r>
            <a:r>
              <a:rPr lang="en-US" sz="2400" dirty="0" err="1" smtClean="0"/>
              <a:t>www.nublado.org</a:t>
            </a:r>
            <a:r>
              <a:rPr lang="en-US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8403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loudy – Tr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7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810" y="6483267"/>
            <a:ext cx="260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</a:t>
            </a:r>
            <a:r>
              <a:rPr lang="en-US" dirty="0" smtClean="0"/>
              <a:t>/</a:t>
            </a:r>
            <a:r>
              <a:rPr lang="en-US" dirty="0" err="1" smtClean="0"/>
              <a:t>www.nublado.org</a:t>
            </a:r>
            <a:r>
              <a:rPr lang="en-US" dirty="0"/>
              <a:t>/</a:t>
            </a:r>
          </a:p>
        </p:txBody>
      </p:sp>
      <p:sp>
        <p:nvSpPr>
          <p:cNvPr id="2" name="Right Arrow 1"/>
          <p:cNvSpPr/>
          <p:nvPr/>
        </p:nvSpPr>
        <p:spPr bwMode="auto">
          <a:xfrm rot="9036804">
            <a:off x="2574412" y="1986521"/>
            <a:ext cx="3355021" cy="584305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1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DC0081"/>
      </a:accent1>
      <a:accent2>
        <a:srgbClr val="618FFD"/>
      </a:accent2>
      <a:accent3>
        <a:srgbClr val="FFFFFF"/>
      </a:accent3>
      <a:accent4>
        <a:srgbClr val="000000"/>
      </a:accent4>
      <a:accent5>
        <a:srgbClr val="EBAAC1"/>
      </a:accent5>
      <a:accent6>
        <a:srgbClr val="5781E5"/>
      </a:accent6>
      <a:hlink>
        <a:srgbClr val="FE9B03"/>
      </a:hlink>
      <a:folHlink>
        <a:srgbClr val="DADADA"/>
      </a:folHlink>
    </a:clrScheme>
    <a:fontScheme name="default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3062</TotalTime>
  <Words>985</Words>
  <Application>Microsoft Macintosh PowerPoint</Application>
  <PresentationFormat>On-screen Show (4:3)</PresentationFormat>
  <Paragraphs>203</Paragraphs>
  <Slides>47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Theme</vt:lpstr>
      <vt:lpstr>Cloudy</vt:lpstr>
      <vt:lpstr>Simultaneous solution of</vt:lpstr>
      <vt:lpstr>Cloudy and its physics</vt:lpstr>
      <vt:lpstr>Some applications to astronomy</vt:lpstr>
      <vt:lpstr>PowerPoint Presentation</vt:lpstr>
      <vt:lpstr>PowerPoint Presentation</vt:lpstr>
      <vt:lpstr>Open source since 1978</vt:lpstr>
      <vt:lpstr>PowerPoint Presentation</vt:lpstr>
      <vt:lpstr>PowerPoint Presentation</vt:lpstr>
      <vt:lpstr>PowerPoint Presentation</vt:lpstr>
      <vt:lpstr>PowerPoint Presentation</vt:lpstr>
      <vt:lpstr>Where to go for help</vt:lpstr>
      <vt:lpstr>PowerPoint Presentation</vt:lpstr>
      <vt:lpstr>Documentation</vt:lpstr>
      <vt:lpstr>PowerPoint Presentation</vt:lpstr>
      <vt:lpstr>PowerPoint Presentation</vt:lpstr>
      <vt:lpstr>PowerPoint Presentation</vt:lpstr>
      <vt:lpstr>The test suite</vt:lpstr>
      <vt:lpstr>Running cloudy</vt:lpstr>
      <vt:lpstr>Minimum to run Cloudy</vt:lpstr>
      <vt:lpstr>Parameters – the SED</vt:lpstr>
      <vt:lpstr>SED brightness – the intensity case</vt:lpstr>
      <vt:lpstr>SED brightness – the luminosity case</vt:lpstr>
      <vt:lpstr>The “main output”</vt:lpstr>
      <vt:lpstr>“Save” output</vt:lpstr>
      <vt:lpstr>The Orion H II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Minimum to run Cloudy</vt:lpstr>
      <vt:lpstr>Parameters – the SED</vt:lpstr>
      <vt:lpstr>SED brightness – the intensity case</vt:lpstr>
      <vt:lpstr>SED brightness – the luminosity case</vt:lpstr>
      <vt:lpstr>Cloud density</vt:lpstr>
      <vt:lpstr>Composition</vt:lpstr>
      <vt:lpstr>Open vs closed geometry Hazy 2.3</vt:lpstr>
      <vt:lpstr>Covering and filling factors</vt:lpstr>
      <vt:lpstr>Strömgren length</vt:lpstr>
      <vt:lpstr>Strömgren length</vt:lpstr>
      <vt:lpstr>Matter vs radiation bounded</vt:lpstr>
      <vt:lpstr>Beyond the H+ layer</vt:lpstr>
      <vt:lpstr>Clumping</vt:lpstr>
      <vt:lpstr>Volume elements in larger structures</vt:lpstr>
    </vt:vector>
  </TitlesOfParts>
  <Company>Univ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Orion photo</dc:title>
  <dc:creator>Gary Ferland</dc:creator>
  <cp:lastModifiedBy>Gary Ferland</cp:lastModifiedBy>
  <cp:revision>52</cp:revision>
  <cp:lastPrinted>2012-05-29T12:50:00Z</cp:lastPrinted>
  <dcterms:created xsi:type="dcterms:W3CDTF">2012-05-23T13:21:33Z</dcterms:created>
  <dcterms:modified xsi:type="dcterms:W3CDTF">2014-11-04T05:39:04Z</dcterms:modified>
</cp:coreProperties>
</file>